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F843-7AEF-4D84-B159-B49319480A2A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sz="2400" b="1" dirty="0" err="1" smtClean="0"/>
              <a:t>Follitropin</a:t>
            </a:r>
            <a:r>
              <a:rPr lang="en-US" sz="2400" b="1" dirty="0" smtClean="0"/>
              <a:t> beta (DB00066)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Approved Drug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5257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Chemical Formula: </a:t>
            </a:r>
            <a:r>
              <a:rPr lang="en-US" sz="1800" dirty="0" smtClean="0">
                <a:solidFill>
                  <a:srgbClr val="000000"/>
                </a:solidFill>
              </a:rPr>
              <a:t>C</a:t>
            </a:r>
            <a:r>
              <a:rPr lang="en-US" sz="1800" baseline="-25000" dirty="0" smtClean="0">
                <a:solidFill>
                  <a:srgbClr val="000000"/>
                </a:solidFill>
              </a:rPr>
              <a:t>975</a:t>
            </a:r>
            <a:r>
              <a:rPr lang="en-US" sz="1800" dirty="0" smtClean="0">
                <a:solidFill>
                  <a:srgbClr val="000000"/>
                </a:solidFill>
              </a:rPr>
              <a:t>H</a:t>
            </a:r>
            <a:r>
              <a:rPr lang="en-US" sz="1800" baseline="-25000" dirty="0" smtClean="0">
                <a:solidFill>
                  <a:srgbClr val="000000"/>
                </a:solidFill>
              </a:rPr>
              <a:t>1513</a:t>
            </a:r>
            <a:r>
              <a:rPr lang="en-US" sz="1800" dirty="0" smtClean="0">
                <a:solidFill>
                  <a:srgbClr val="000000"/>
                </a:solidFill>
              </a:rPr>
              <a:t>N</a:t>
            </a:r>
            <a:r>
              <a:rPr lang="en-US" sz="1800" baseline="-25000" dirty="0" smtClean="0">
                <a:solidFill>
                  <a:srgbClr val="000000"/>
                </a:solidFill>
              </a:rPr>
              <a:t>267</a:t>
            </a:r>
            <a:r>
              <a:rPr lang="en-US" sz="1800" dirty="0" smtClean="0">
                <a:solidFill>
                  <a:srgbClr val="000000"/>
                </a:solidFill>
              </a:rPr>
              <a:t>O</a:t>
            </a:r>
            <a:r>
              <a:rPr lang="en-US" sz="1800" baseline="-25000" dirty="0" smtClean="0">
                <a:solidFill>
                  <a:srgbClr val="000000"/>
                </a:solidFill>
              </a:rPr>
              <a:t>304</a:t>
            </a:r>
            <a:r>
              <a:rPr lang="en-US" sz="1800" dirty="0" smtClean="0">
                <a:solidFill>
                  <a:srgbClr val="000000"/>
                </a:solidFill>
              </a:rPr>
              <a:t>S</a:t>
            </a:r>
            <a:r>
              <a:rPr lang="en-US" sz="1800" baseline="-25000" dirty="0" smtClean="0">
                <a:solidFill>
                  <a:srgbClr val="000000"/>
                </a:solidFill>
              </a:rPr>
              <a:t>2</a:t>
            </a:r>
            <a:r>
              <a:rPr lang="en-US" sz="1800" baseline="-25000" dirty="0" smtClean="0">
                <a:solidFill>
                  <a:srgbClr val="000000"/>
                </a:solidFill>
              </a:rPr>
              <a:t>6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Molecular Weight: </a:t>
            </a:r>
            <a:r>
              <a:rPr lang="en-US" sz="1800" dirty="0" smtClean="0">
                <a:solidFill>
                  <a:srgbClr val="000000"/>
                </a:solidFill>
              </a:rPr>
              <a:t>22672.9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beta is a human follicle stimulating hormone (FSH) preparation of recombinant DNA origin, which consists of two non-covalently linked, non-identical </a:t>
            </a:r>
            <a:r>
              <a:rPr lang="en-US" sz="1800" dirty="0" err="1" smtClean="0">
                <a:solidFill>
                  <a:schemeClr val="tx1"/>
                </a:solidFill>
              </a:rPr>
              <a:t>glycoproteins</a:t>
            </a:r>
            <a:r>
              <a:rPr lang="en-US" sz="1800" dirty="0" smtClean="0">
                <a:solidFill>
                  <a:schemeClr val="tx1"/>
                </a:solidFill>
              </a:rPr>
              <a:t> designated as the alpha- and beta- subunits. The alpha- and beta- subunits have 92 and 111 amino acids. The alpha subunit is </a:t>
            </a:r>
            <a:r>
              <a:rPr lang="en-US" sz="1800" dirty="0" err="1" smtClean="0">
                <a:solidFill>
                  <a:schemeClr val="tx1"/>
                </a:solidFill>
              </a:rPr>
              <a:t>glycosylated</a:t>
            </a:r>
            <a:r>
              <a:rPr lang="en-US" sz="1800" dirty="0" smtClean="0">
                <a:solidFill>
                  <a:schemeClr val="tx1"/>
                </a:solidFill>
              </a:rPr>
              <a:t> at </a:t>
            </a:r>
            <a:r>
              <a:rPr lang="en-US" sz="1800" dirty="0" err="1" smtClean="0">
                <a:solidFill>
                  <a:schemeClr val="tx1"/>
                </a:solidFill>
              </a:rPr>
              <a:t>Asn</a:t>
            </a:r>
            <a:r>
              <a:rPr lang="en-US" sz="1800" dirty="0" smtClean="0">
                <a:solidFill>
                  <a:schemeClr val="tx1"/>
                </a:solidFill>
              </a:rPr>
              <a:t> 51 and </a:t>
            </a:r>
            <a:r>
              <a:rPr lang="en-US" sz="1800" dirty="0" err="1" smtClean="0">
                <a:solidFill>
                  <a:schemeClr val="tx1"/>
                </a:solidFill>
              </a:rPr>
              <a:t>Asn</a:t>
            </a:r>
            <a:r>
              <a:rPr lang="en-US" sz="1800" dirty="0" smtClean="0">
                <a:solidFill>
                  <a:schemeClr val="tx1"/>
                </a:solidFill>
              </a:rPr>
              <a:t> 78 while the beta subunit is </a:t>
            </a:r>
            <a:r>
              <a:rPr lang="en-US" sz="1800" dirty="0" err="1" smtClean="0">
                <a:solidFill>
                  <a:schemeClr val="tx1"/>
                </a:solidFill>
              </a:rPr>
              <a:t>glycosylated</a:t>
            </a:r>
            <a:r>
              <a:rPr lang="en-US" sz="1800" dirty="0" smtClean="0">
                <a:solidFill>
                  <a:schemeClr val="tx1"/>
                </a:solidFill>
              </a:rPr>
              <a:t> at </a:t>
            </a:r>
            <a:r>
              <a:rPr lang="en-US" sz="1800" dirty="0" err="1" smtClean="0">
                <a:solidFill>
                  <a:schemeClr val="tx1"/>
                </a:solidFill>
              </a:rPr>
              <a:t>Asn</a:t>
            </a:r>
            <a:r>
              <a:rPr lang="en-US" sz="1800" dirty="0" smtClean="0">
                <a:solidFill>
                  <a:schemeClr val="tx1"/>
                </a:solidFill>
              </a:rPr>
              <a:t> 7 and </a:t>
            </a:r>
            <a:r>
              <a:rPr lang="en-US" sz="1800" dirty="0" err="1" smtClean="0">
                <a:solidFill>
                  <a:schemeClr val="tx1"/>
                </a:solidFill>
              </a:rPr>
              <a:t>Asn</a:t>
            </a:r>
            <a:r>
              <a:rPr lang="en-US" sz="1800" dirty="0" smtClean="0">
                <a:solidFill>
                  <a:schemeClr val="tx1"/>
                </a:solidFill>
              </a:rPr>
              <a:t> 24.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beta is produced in genetically engineered Chinese hamster cell lines (CHO). The nomenclature </a:t>
            </a:r>
            <a:r>
              <a:rPr lang="en-US" sz="1800" dirty="0" smtClean="0">
                <a:solidFill>
                  <a:schemeClr val="tx1"/>
                </a:solidFill>
              </a:rPr>
              <a:t>alpha and beta differentiates </a:t>
            </a:r>
            <a:r>
              <a:rPr lang="en-US" sz="1800" dirty="0" smtClean="0">
                <a:solidFill>
                  <a:schemeClr val="tx1"/>
                </a:solidFill>
              </a:rPr>
              <a:t>it from another recombinant human FSH product that was marketed earlier as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alpha.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is important in the development of follicles produced by the ovaries. Given by subcutaneous injection, it is used in combination with human chorionic </a:t>
            </a:r>
            <a:r>
              <a:rPr lang="en-US" sz="1800" dirty="0" err="1" smtClean="0">
                <a:solidFill>
                  <a:schemeClr val="tx1"/>
                </a:solidFill>
              </a:rPr>
              <a:t>gonadotropin</a:t>
            </a:r>
            <a:r>
              <a:rPr lang="en-US" sz="1800" dirty="0" smtClean="0">
                <a:solidFill>
                  <a:schemeClr val="tx1"/>
                </a:solidFill>
              </a:rPr>
              <a:t> (</a:t>
            </a:r>
            <a:r>
              <a:rPr lang="en-US" sz="1800" dirty="0" err="1" smtClean="0">
                <a:solidFill>
                  <a:schemeClr val="tx1"/>
                </a:solidFill>
              </a:rPr>
              <a:t>hCG</a:t>
            </a:r>
            <a:r>
              <a:rPr lang="en-US" sz="1800" dirty="0" smtClean="0">
                <a:solidFill>
                  <a:schemeClr val="tx1"/>
                </a:solidFill>
              </a:rPr>
              <a:t>) to assist in ovulation and fertility.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may also be used to cause the ovary to produce several follicles, which can then be harvested for use in gamete </a:t>
            </a:r>
            <a:r>
              <a:rPr lang="en-US" sz="1800" dirty="0" err="1" smtClean="0">
                <a:solidFill>
                  <a:schemeClr val="tx1"/>
                </a:solidFill>
              </a:rPr>
              <a:t>intrafallopian</a:t>
            </a:r>
            <a:r>
              <a:rPr lang="en-US" sz="1800" dirty="0" smtClean="0">
                <a:solidFill>
                  <a:schemeClr val="tx1"/>
                </a:solidFill>
              </a:rPr>
              <a:t> transfer (GIFT) or in vitro fertilization (IVF). Numerous </a:t>
            </a:r>
            <a:r>
              <a:rPr lang="en-US" sz="1800" dirty="0" err="1" smtClean="0">
                <a:solidFill>
                  <a:schemeClr val="tx1"/>
                </a:solidFill>
              </a:rPr>
              <a:t>physio</a:t>
            </a:r>
            <a:r>
              <a:rPr lang="en-US" sz="1800" dirty="0" smtClean="0">
                <a:solidFill>
                  <a:schemeClr val="tx1"/>
                </a:solidFill>
              </a:rPr>
              <a:t>-chemical tests and bioassays indicate that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beta and </a:t>
            </a:r>
            <a:r>
              <a:rPr lang="en-US" sz="1800" dirty="0" err="1" smtClean="0">
                <a:solidFill>
                  <a:schemeClr val="tx1"/>
                </a:solidFill>
              </a:rPr>
              <a:t>follitropin</a:t>
            </a:r>
            <a:r>
              <a:rPr lang="en-US" sz="1800" dirty="0" smtClean="0">
                <a:solidFill>
                  <a:schemeClr val="tx1"/>
                </a:solidFill>
              </a:rPr>
              <a:t> alpha are indistinguishable. However, a more recent study showed there is may be a slight clinical difference, with the alpha form tending towards a higher pregnancy rate and the beta form tending towards a lower pregnancy rate, but with significantly higher </a:t>
            </a:r>
            <a:r>
              <a:rPr lang="en-US" sz="1800" dirty="0" err="1" smtClean="0">
                <a:solidFill>
                  <a:schemeClr val="tx1"/>
                </a:solidFill>
              </a:rPr>
              <a:t>estradiol</a:t>
            </a:r>
            <a:r>
              <a:rPr lang="en-US" sz="1800" dirty="0" smtClean="0">
                <a:solidFill>
                  <a:schemeClr val="tx1"/>
                </a:solidFill>
              </a:rPr>
              <a:t> (E2) levels.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752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Indication/Usage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087562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500" dirty="0" smtClean="0"/>
              <a:t>For treatment of female infertility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3320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Pharmacodynamics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6670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Used for the treatment of female infertility, 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or follicle stimulating hormone (FSH) stimulates ovarian follicular growth in women who do not have primary ovarian failure. FSH, the active component of 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is the primary hormone responsible for follicular recruitment and development.</a:t>
            </a:r>
            <a:endParaRPr lang="en-US" sz="15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81000" y="310277"/>
            <a:ext cx="807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Structural </a:t>
            </a:r>
            <a:r>
              <a:rPr lang="en-US" dirty="0" smtClean="0"/>
              <a:t>analysis shows that the amino acid sequence of </a:t>
            </a:r>
            <a:r>
              <a:rPr lang="en-US" dirty="0" err="1" smtClean="0"/>
              <a:t>follitropin</a:t>
            </a:r>
            <a:r>
              <a:rPr lang="en-US" dirty="0" smtClean="0"/>
              <a:t> beta is identical to that of natural human follicle stimulating hormone (FSH). Further, the </a:t>
            </a:r>
            <a:r>
              <a:rPr lang="en-US" dirty="0" err="1" smtClean="0"/>
              <a:t>ogliosaccharide</a:t>
            </a:r>
            <a:r>
              <a:rPr lang="en-US" dirty="0" smtClean="0"/>
              <a:t> side chains are very similar, but not completely identical to that of natural FSH. However, these small differences do not affect the bioactivity compared to natural FSH.</a:t>
            </a:r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3581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>
                <a:latin typeface="+mj-lt"/>
                <a:ea typeface="+mj-ea"/>
                <a:cs typeface="+mj-cs"/>
              </a:rPr>
              <a:t>Mechanism Of Action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916362"/>
            <a:ext cx="8229600" cy="1189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Follitropin</a:t>
            </a:r>
            <a:r>
              <a:rPr lang="en-US" sz="1500" dirty="0" smtClean="0"/>
              <a:t> alpha is a recombinant form of endogenous follicle stimulating hormone (FSH). FSH binds to the follicle stimulating hormone receptor which is a G-coupled </a:t>
            </a:r>
            <a:r>
              <a:rPr lang="en-US" sz="1500" dirty="0" err="1" smtClean="0"/>
              <a:t>transmembrane</a:t>
            </a:r>
            <a:r>
              <a:rPr lang="en-US" sz="1500" dirty="0" smtClean="0"/>
              <a:t> receptor. Binding of the FSH to its receptor seems to induce </a:t>
            </a:r>
            <a:r>
              <a:rPr lang="en-US" sz="1500" dirty="0" err="1" smtClean="0"/>
              <a:t>phosphorylation</a:t>
            </a:r>
            <a:r>
              <a:rPr lang="en-US" sz="1500" dirty="0" smtClean="0"/>
              <a:t> and activation of the PI3K (Phosphatidylinositol-3-kinase) and </a:t>
            </a:r>
            <a:r>
              <a:rPr lang="en-US" sz="1500" dirty="0" err="1" smtClean="0"/>
              <a:t>Akt</a:t>
            </a:r>
            <a:r>
              <a:rPr lang="en-US" sz="1500" dirty="0" smtClean="0"/>
              <a:t> signaling pathway, which is known to regulate many other metabolic and related survival/maturation functions in cells..</a:t>
            </a:r>
            <a:endParaRPr lang="en-US" sz="1500" dirty="0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5105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/>
              <a:t>Half-life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5410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Circulation half life of 3-4 hours, elimination half life of 35-40 hours</a:t>
            </a:r>
            <a:endParaRPr lang="en-US" sz="1500" dirty="0" smtClean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5638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Route of Elimination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5973762"/>
            <a:ext cx="8229600" cy="350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Via liver and Kidneys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9050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Fertility agents</a:t>
            </a:r>
            <a:endParaRPr lang="en-US" sz="1500" dirty="0" smtClean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1600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Category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808038"/>
            <a:ext cx="2057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Clearence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143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* 0.01 1*h-1kg-1 [European women with a single intramuscular dose of 300 IU]* 0.01 1*h-1kg-1 [Japanese women with a single intramuscular dose of 300 IU]</a:t>
            </a:r>
            <a:endParaRPr lang="en-US" sz="1500" dirty="0" smtClean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Volume of Distribution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563562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* 8 L [female subjects following intravenous administration of a 300 IU dose]</a:t>
            </a:r>
            <a:endParaRPr lang="en-US" sz="1500" dirty="0" smtClean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2133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Affected Organisms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57200" y="24384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Humans and other mammals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57200" y="26670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Patents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2925762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Patent no. </a:t>
            </a:r>
            <a:r>
              <a:rPr lang="en-US" sz="1500" dirty="0" smtClean="0"/>
              <a:t>7741268, </a:t>
            </a:r>
            <a:r>
              <a:rPr lang="en-US" sz="1500" dirty="0" smtClean="0"/>
              <a:t>USA</a:t>
            </a:r>
            <a:r>
              <a:rPr lang="en-US" sz="1500" dirty="0" smtClean="0"/>
              <a:t>, </a:t>
            </a:r>
            <a:r>
              <a:rPr lang="en-US" sz="1500" dirty="0" smtClean="0"/>
              <a:t>approved: </a:t>
            </a:r>
            <a:r>
              <a:rPr lang="en-US" sz="1500" dirty="0" smtClean="0"/>
              <a:t>2004-04-02 </a:t>
            </a:r>
            <a:r>
              <a:rPr lang="en-US" sz="1500" dirty="0" smtClean="0"/>
              <a:t>expired: </a:t>
            </a:r>
            <a:r>
              <a:rPr lang="en-US" sz="1500" dirty="0" smtClean="0"/>
              <a:t>2024-04-02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Patent </a:t>
            </a:r>
            <a:r>
              <a:rPr lang="en-US" sz="1500" dirty="0" smtClean="0"/>
              <a:t>no. 5270057, </a:t>
            </a:r>
            <a:r>
              <a:rPr lang="en-US" sz="1500" dirty="0" smtClean="0"/>
              <a:t>USA, </a:t>
            </a:r>
            <a:r>
              <a:rPr lang="en-US" sz="1500" dirty="0" smtClean="0"/>
              <a:t>approved: </a:t>
            </a:r>
            <a:r>
              <a:rPr lang="en-US" sz="1500" dirty="0" smtClean="0"/>
              <a:t>1994-03-20 </a:t>
            </a:r>
            <a:r>
              <a:rPr lang="en-US" sz="1500" dirty="0" smtClean="0"/>
              <a:t>expired: </a:t>
            </a:r>
            <a:r>
              <a:rPr lang="en-US" sz="1500" dirty="0" smtClean="0"/>
              <a:t>2011-03-20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Patent no. 2037884, Canada, approved: </a:t>
            </a:r>
            <a:r>
              <a:rPr lang="en-US" sz="1500" dirty="0" smtClean="0"/>
              <a:t>2003-10-21 </a:t>
            </a:r>
            <a:r>
              <a:rPr lang="en-US" sz="1500" dirty="0" smtClean="0"/>
              <a:t>expired: </a:t>
            </a:r>
            <a:r>
              <a:rPr lang="en-US" sz="1500" dirty="0" smtClean="0"/>
              <a:t>2011-03-08</a:t>
            </a:r>
            <a:endParaRPr lang="en-US" sz="1500" dirty="0" smtClean="0"/>
          </a:p>
          <a:p>
            <a:pPr algn="just">
              <a:spcBef>
                <a:spcPct val="20000"/>
              </a:spcBef>
            </a:pPr>
            <a:endParaRPr lang="en-US" sz="1500" dirty="0" smtClean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57200" y="3733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Sequence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57200" y="4114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Alpha </a:t>
            </a:r>
            <a:r>
              <a:rPr lang="en-US" sz="1500" dirty="0" smtClean="0"/>
              <a:t>chain:APDVQDCPECTLQENPFFSQPGAPILQCMGCCFSRAYPTPLRSKKTMLVQKNVTSESTCCVAKSYNRVTVMGGFKVENHTACHCSTCYYHKS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Beta chain:NSCELTNITIAIEKEECRFCISINTTWCAGYCYTRDLVYKDPARPKIQKTCTFKELVYETVRVPGCAHHADSLYTYPVATQCHCGKCDSDSTDCTVRGLGPSYCSFGEMKE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304800" y="152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Experimental Properties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04800" y="14478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Follicle-stimulating hormone receptor</a:t>
            </a:r>
            <a:endParaRPr lang="en-US" sz="15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304800" y="457200"/>
            <a:ext cx="5257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1500" dirty="0" smtClean="0"/>
              <a:t>Melting Point- </a:t>
            </a:r>
            <a:r>
              <a:rPr lang="en-US" sz="1500" dirty="0" smtClean="0"/>
              <a:t>55</a:t>
            </a:r>
            <a:r>
              <a:rPr lang="en-US" sz="1500" dirty="0" smtClean="0"/>
              <a:t> °C</a:t>
            </a:r>
            <a:endParaRPr lang="en-US" sz="1500" dirty="0" smtClean="0"/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Hydrophobicity</a:t>
            </a:r>
            <a:r>
              <a:rPr lang="en-US" sz="1500" dirty="0" smtClean="0"/>
              <a:t>: </a:t>
            </a:r>
            <a:r>
              <a:rPr lang="en-US" sz="1500" dirty="0" smtClean="0"/>
              <a:t>0.330</a:t>
            </a:r>
            <a:endParaRPr lang="en-US" sz="1500" dirty="0" smtClean="0"/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Isoelectric</a:t>
            </a:r>
            <a:r>
              <a:rPr lang="en-US" sz="1500" dirty="0" smtClean="0"/>
              <a:t> Point: </a:t>
            </a:r>
            <a:r>
              <a:rPr lang="en-US" sz="1500" dirty="0" smtClean="0"/>
              <a:t>7.50</a:t>
            </a:r>
            <a:endParaRPr lang="en-US" sz="15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11430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Targets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676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General References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981200"/>
            <a:ext cx="8229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888" lvl="0" indent="-115888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1500" dirty="0" smtClean="0"/>
              <a:t>Goa </a:t>
            </a:r>
            <a:r>
              <a:rPr lang="en-US" sz="1500" dirty="0" smtClean="0"/>
              <a:t>KL, </a:t>
            </a:r>
            <a:r>
              <a:rPr lang="en-US" sz="1500" dirty="0" err="1" smtClean="0"/>
              <a:t>Wagstaff</a:t>
            </a:r>
            <a:r>
              <a:rPr lang="en-US" sz="1500" dirty="0" smtClean="0"/>
              <a:t> AJ: 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alpha in infertility: a review. </a:t>
            </a:r>
            <a:r>
              <a:rPr lang="en-US" sz="1500" dirty="0" err="1" smtClean="0"/>
              <a:t>BioDrugs</a:t>
            </a:r>
            <a:r>
              <a:rPr lang="en-US" sz="1500" dirty="0" smtClean="0"/>
              <a:t>. 1998 Mar;9(3):235-60. "</a:t>
            </a:r>
            <a:r>
              <a:rPr lang="en-US" sz="1500" dirty="0" err="1" smtClean="0"/>
              <a:t>Pubmed</a:t>
            </a:r>
            <a:r>
              <a:rPr lang="en-US" sz="1500" dirty="0" smtClean="0"/>
              <a:t>":http://www.ncbi.nlm.nih.gov/pubmed/18020563</a:t>
            </a:r>
            <a:endParaRPr lang="en-US" sz="15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Brands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2743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Follistim</a:t>
            </a:r>
            <a:r>
              <a:rPr lang="en-US" sz="1500" dirty="0" smtClean="0"/>
              <a:t> </a:t>
            </a:r>
            <a:r>
              <a:rPr lang="en-US" sz="1500" dirty="0" smtClean="0"/>
              <a:t>AQ - Merck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13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Follistim</a:t>
            </a:r>
            <a:r>
              <a:rPr lang="en-US" b="1" dirty="0" smtClean="0"/>
              <a:t> AQ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4572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Follistim</a:t>
            </a:r>
            <a:r>
              <a:rPr lang="en-US" sz="1500" dirty="0" smtClean="0"/>
              <a:t>®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injection) contains human follicle-stimulating hormone (</a:t>
            </a:r>
            <a:r>
              <a:rPr lang="en-US" sz="1500" dirty="0" err="1" smtClean="0"/>
              <a:t>hFSH</a:t>
            </a:r>
            <a:r>
              <a:rPr lang="en-US" sz="1500" dirty="0" smtClean="0"/>
              <a:t>), a glycoprotein hormone which is manufactured by recombinant DNA (</a:t>
            </a:r>
            <a:r>
              <a:rPr lang="en-US" sz="1500" dirty="0" err="1" smtClean="0"/>
              <a:t>rDNA</a:t>
            </a:r>
            <a:r>
              <a:rPr lang="en-US" sz="1500" dirty="0" smtClean="0"/>
              <a:t>) technology. The active drug substance, 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beta, has a </a:t>
            </a:r>
            <a:r>
              <a:rPr lang="en-US" sz="1500" dirty="0" err="1" smtClean="0"/>
              <a:t>dimeric</a:t>
            </a:r>
            <a:r>
              <a:rPr lang="en-US" sz="1500" dirty="0" smtClean="0"/>
              <a:t> structure containing two glycoprotein subunits (alpha and beta). Both the 92 amino acid alpha-chain and the 111 amino acid beta-chain have complex heterogeneous structures arising from two N-linked oligosaccharide chains. 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is synthesized in a Chinese hamster ovary (CHO) cell line that has been </a:t>
            </a:r>
            <a:r>
              <a:rPr lang="en-US" sz="1500" dirty="0" err="1" smtClean="0"/>
              <a:t>transfected</a:t>
            </a:r>
            <a:r>
              <a:rPr lang="en-US" sz="1500" dirty="0" smtClean="0"/>
              <a:t> with a plasmid containing the two subunit DNA sequences encoding for </a:t>
            </a:r>
            <a:r>
              <a:rPr lang="en-US" sz="1500" dirty="0" err="1" smtClean="0"/>
              <a:t>hFSH</a:t>
            </a:r>
            <a:r>
              <a:rPr lang="en-US" sz="1500" dirty="0" smtClean="0"/>
              <a:t>. </a:t>
            </a:r>
            <a:r>
              <a:rPr lang="en-US" sz="1500" dirty="0" err="1" smtClean="0"/>
              <a:t>Follistim</a:t>
            </a:r>
            <a:r>
              <a:rPr lang="en-US" sz="1500" dirty="0" smtClean="0"/>
              <a:t>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beta) is presented as a sterile aqueous </a:t>
            </a:r>
            <a:r>
              <a:rPr lang="en-US" sz="1500" dirty="0" smtClean="0"/>
              <a:t>solution for </a:t>
            </a:r>
            <a:r>
              <a:rPr lang="en-US" sz="1500" dirty="0" smtClean="0"/>
              <a:t>SUBCUTANEOUS or INTRAMUSCULAR administration</a:t>
            </a:r>
            <a:endParaRPr lang="en-US" sz="15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301876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2636838"/>
            <a:ext cx="8229600" cy="1020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Each single-use vial of </a:t>
            </a:r>
            <a:r>
              <a:rPr lang="en-US" sz="1500" dirty="0" err="1" smtClean="0"/>
              <a:t>Follistim</a:t>
            </a:r>
            <a:r>
              <a:rPr lang="en-US" sz="1500" dirty="0" smtClean="0"/>
              <a:t>®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beta) contains the following per 0.5 </a:t>
            </a:r>
            <a:r>
              <a:rPr lang="en-US" sz="1500" dirty="0" err="1" smtClean="0"/>
              <a:t>mL</a:t>
            </a:r>
            <a:r>
              <a:rPr lang="en-US" sz="1500" dirty="0" smtClean="0"/>
              <a:t>: 75 IU or 150 IU of FSH activity; 25 mg sucrose, NF; 7.35 mg sodium citrate (</a:t>
            </a:r>
            <a:r>
              <a:rPr lang="en-US" sz="1500" dirty="0" err="1" smtClean="0"/>
              <a:t>dihydrate</a:t>
            </a:r>
            <a:r>
              <a:rPr lang="en-US" sz="1500" dirty="0" smtClean="0"/>
              <a:t>), USP; 0.25 mg L-</a:t>
            </a:r>
            <a:r>
              <a:rPr lang="en-US" sz="1500" dirty="0" err="1" smtClean="0"/>
              <a:t>methionine</a:t>
            </a:r>
            <a:r>
              <a:rPr lang="en-US" sz="1500" dirty="0" smtClean="0"/>
              <a:t>, USP; 0.1 mg </a:t>
            </a:r>
            <a:r>
              <a:rPr lang="en-US" sz="1500" dirty="0" err="1" smtClean="0"/>
              <a:t>polysorbate</a:t>
            </a:r>
            <a:r>
              <a:rPr lang="en-US" sz="1500" dirty="0" smtClean="0"/>
              <a:t> 20, NF; and water for injection, USP. Hydrochloric acid, NF and/or sodium hydroxide, NF are used to adjust the </a:t>
            </a:r>
            <a:r>
              <a:rPr lang="en-US" sz="1500" dirty="0" smtClean="0"/>
              <a:t>pH to </a:t>
            </a:r>
            <a:r>
              <a:rPr lang="en-US" sz="1500" dirty="0" smtClean="0"/>
              <a:t>7.</a:t>
            </a:r>
            <a:endParaRPr lang="en-US" sz="15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3581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Used/Prescribed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for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3886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Follistim</a:t>
            </a:r>
            <a:r>
              <a:rPr lang="en-US" sz="1500" dirty="0" smtClean="0"/>
              <a:t>®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injection) is indicated for the development of multiple follicles in </a:t>
            </a:r>
            <a:r>
              <a:rPr lang="en-US" sz="1500" dirty="0" err="1" smtClean="0"/>
              <a:t>ovulatory</a:t>
            </a:r>
            <a:r>
              <a:rPr lang="en-US" sz="1500" dirty="0" smtClean="0"/>
              <a:t> patients participating in an Assisted Reproductive Technology (ART) program. </a:t>
            </a:r>
            <a:r>
              <a:rPr lang="en-US" sz="1500" dirty="0" err="1" smtClean="0"/>
              <a:t>Follistim</a:t>
            </a:r>
            <a:r>
              <a:rPr lang="en-US" sz="1500" dirty="0" smtClean="0"/>
              <a:t>®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beta) is also indicated for the induction of ovulation and pregnancy in </a:t>
            </a:r>
            <a:r>
              <a:rPr lang="en-US" sz="1500" dirty="0" err="1" smtClean="0"/>
              <a:t>anovulatory</a:t>
            </a:r>
            <a:r>
              <a:rPr lang="en-US" sz="1500" dirty="0" smtClean="0"/>
              <a:t> infertile patients in whom the cause of infertility is functional and not due to primary ovarian failure.</a:t>
            </a:r>
            <a:endParaRPr lang="en-US" sz="15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28600" y="48466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Dosage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5181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starting dose of 150 to 225 IU of </a:t>
            </a:r>
            <a:r>
              <a:rPr lang="en-US" sz="1500" dirty="0" err="1" smtClean="0"/>
              <a:t>Follistim</a:t>
            </a:r>
            <a:r>
              <a:rPr lang="en-US" sz="1500" dirty="0" smtClean="0"/>
              <a:t>® AQ (</a:t>
            </a:r>
            <a:r>
              <a:rPr lang="en-US" sz="1500" dirty="0" err="1" smtClean="0"/>
              <a:t>follitropin</a:t>
            </a:r>
            <a:r>
              <a:rPr lang="en-US" sz="1500" dirty="0" smtClean="0"/>
              <a:t> beta injection) is recommended for at least the first four days of treatment. After this, the dose may be adjusted for the individual patient based upon their ovarian response.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404646"/>
            <a:ext cx="190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Drug Interactions</a:t>
            </a:r>
            <a:endParaRPr lang="en-US" sz="1600" b="1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28600" y="2971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28600" y="32766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http://www.merck.com/product/usa/pi_circulars/f/follistim_aq_cartridge/follistim_cartridge_pi.pdf</a:t>
            </a:r>
            <a:endParaRPr lang="en-US" sz="1500" dirty="0" smtClean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28600" y="26670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No drug-drug interaction studies have been performed.</a:t>
            </a:r>
            <a:endParaRPr lang="en-US" sz="15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Contraindications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457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Tumor of the ovary, breast, uterus, hypothalamus or pituitary gland; Pregnancy; Uncontrolled thyroid or adrenal dysfunction; High levels of FSH indicating primary ovarian </a:t>
            </a:r>
            <a:r>
              <a:rPr lang="en-US" sz="1500" dirty="0" smtClean="0"/>
              <a:t>failure</a:t>
            </a:r>
            <a:endParaRPr lang="en-US" sz="15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914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Side-effects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1219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The following adverse events have been reported in women treated with </a:t>
            </a:r>
            <a:r>
              <a:rPr lang="en-US" sz="1500" dirty="0" err="1" smtClean="0"/>
              <a:t>gonado</a:t>
            </a:r>
            <a:r>
              <a:rPr lang="en-US" sz="1500" dirty="0" smtClean="0"/>
              <a:t> </a:t>
            </a:r>
            <a:r>
              <a:rPr lang="en-US" sz="1500" dirty="0" err="1" smtClean="0"/>
              <a:t>tropins</a:t>
            </a:r>
            <a:r>
              <a:rPr lang="en-US" sz="1500" dirty="0" smtClean="0"/>
              <a:t>: pulmonary and vascular complications, </a:t>
            </a:r>
            <a:r>
              <a:rPr lang="en-US" sz="1500" dirty="0" err="1" smtClean="0"/>
              <a:t>hemoperitoneum</a:t>
            </a:r>
            <a:r>
              <a:rPr lang="en-US" sz="1500" dirty="0" smtClean="0"/>
              <a:t>, </a:t>
            </a:r>
            <a:r>
              <a:rPr lang="en-US" sz="1500" dirty="0" err="1" smtClean="0"/>
              <a:t>adnexal</a:t>
            </a:r>
            <a:r>
              <a:rPr lang="en-US" sz="1500" dirty="0" smtClean="0"/>
              <a:t> torsion (as a complication of ovarian enlargement), dizziness, tachycardia, </a:t>
            </a:r>
            <a:r>
              <a:rPr lang="en-US" sz="1500" dirty="0" err="1" smtClean="0"/>
              <a:t>dyspnea</a:t>
            </a:r>
            <a:r>
              <a:rPr lang="en-US" sz="1500" dirty="0" smtClean="0"/>
              <a:t>, </a:t>
            </a:r>
            <a:r>
              <a:rPr lang="en-US" sz="1500" dirty="0" err="1" smtClean="0"/>
              <a:t>tachypnea</a:t>
            </a:r>
            <a:r>
              <a:rPr lang="en-US" sz="1500" dirty="0" smtClean="0"/>
              <a:t>, febrile reactions, flu-like symptoms including fever, chills, </a:t>
            </a:r>
            <a:r>
              <a:rPr lang="en-US" sz="1500" dirty="0" err="1" smtClean="0"/>
              <a:t>mus</a:t>
            </a:r>
            <a:r>
              <a:rPr lang="en-US" sz="1500" dirty="0" smtClean="0"/>
              <a:t> </a:t>
            </a:r>
            <a:r>
              <a:rPr lang="en-US" sz="1500" dirty="0" err="1" smtClean="0"/>
              <a:t>culoskeletal</a:t>
            </a:r>
            <a:r>
              <a:rPr lang="en-US" sz="1500" dirty="0" smtClean="0"/>
              <a:t> aches, joint pains, nausea, headache and malaise, breast tenderness, and dermatological symptoms</a:t>
            </a:r>
            <a:endParaRPr lang="en-US" sz="1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1049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Follitropin beta (DB00066) Approved Drug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 (DB00001) Approved Drug</dc:title>
  <dc:creator>abc</dc:creator>
  <cp:lastModifiedBy>abc</cp:lastModifiedBy>
  <cp:revision>88</cp:revision>
  <dcterms:created xsi:type="dcterms:W3CDTF">2014-12-19T08:52:54Z</dcterms:created>
  <dcterms:modified xsi:type="dcterms:W3CDTF">2015-01-09T04:46:37Z</dcterms:modified>
</cp:coreProperties>
</file>